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6"/>
  </p:handoutMasterIdLst>
  <p:sldIdLst>
    <p:sldId id="256" r:id="rId2"/>
    <p:sldId id="257" r:id="rId3"/>
    <p:sldId id="258" r:id="rId4"/>
    <p:sldId id="259" r:id="rId5"/>
    <p:sldId id="260" r:id="rId6"/>
    <p:sldId id="261" r:id="rId7"/>
    <p:sldId id="263" r:id="rId8"/>
    <p:sldId id="264" r:id="rId9"/>
    <p:sldId id="265" r:id="rId10"/>
    <p:sldId id="262" r:id="rId11"/>
    <p:sldId id="271" r:id="rId12"/>
    <p:sldId id="266" r:id="rId13"/>
    <p:sldId id="267" r:id="rId14"/>
    <p:sldId id="270"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30" autoAdjust="0"/>
    <p:restoredTop sz="94660"/>
  </p:normalViewPr>
  <p:slideViewPr>
    <p:cSldViewPr snapToGrid="0">
      <p:cViewPr varScale="1">
        <p:scale>
          <a:sx n="114" d="100"/>
          <a:sy n="114" d="100"/>
        </p:scale>
        <p:origin x="354"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B2AB6AAC-99F7-49B5-AE14-7666BE65CEAE}" type="datetimeFigureOut">
              <a:rPr lang="en-US" smtClean="0"/>
              <a:t>3/1/2018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8EB9F2A-7D65-4E25-A5A9-43A48918C781}" type="slidenum">
              <a:rPr lang="en-US" smtClean="0"/>
              <a:t>‹#›</a:t>
            </a:fld>
            <a:endParaRPr lang="en-US"/>
          </a:p>
        </p:txBody>
      </p:sp>
    </p:spTree>
    <p:extLst>
      <p:ext uri="{BB962C8B-B14F-4D97-AF65-F5344CB8AC3E}">
        <p14:creationId xmlns:p14="http://schemas.microsoft.com/office/powerpoint/2010/main" val="106186826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01E3FAA-D6DB-4641-B764-4470AE72748B}" type="datetimeFigureOut">
              <a:rPr lang="en-US" smtClean="0"/>
              <a:pPr/>
              <a:t>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6A030C-BC41-46A0-8F9B-AD4B6DD0E5E2}" type="slidenum">
              <a:rPr lang="en-US" smtClean="0"/>
              <a:pPr/>
              <a:t>‹#›</a:t>
            </a:fld>
            <a:endParaRPr lang="en-US"/>
          </a:p>
        </p:txBody>
      </p:sp>
    </p:spTree>
    <p:extLst>
      <p:ext uri="{BB962C8B-B14F-4D97-AF65-F5344CB8AC3E}">
        <p14:creationId xmlns:p14="http://schemas.microsoft.com/office/powerpoint/2010/main" val="2961575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01E3FAA-D6DB-4641-B764-4470AE72748B}" type="datetimeFigureOut">
              <a:rPr lang="en-US" smtClean="0"/>
              <a:pPr/>
              <a:t>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6A030C-BC41-46A0-8F9B-AD4B6DD0E5E2}" type="slidenum">
              <a:rPr lang="en-US" smtClean="0"/>
              <a:pPr/>
              <a:t>‹#›</a:t>
            </a:fld>
            <a:endParaRPr lang="en-US"/>
          </a:p>
        </p:txBody>
      </p:sp>
    </p:spTree>
    <p:extLst>
      <p:ext uri="{BB962C8B-B14F-4D97-AF65-F5344CB8AC3E}">
        <p14:creationId xmlns:p14="http://schemas.microsoft.com/office/powerpoint/2010/main" val="1684874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01E3FAA-D6DB-4641-B764-4470AE72748B}" type="datetimeFigureOut">
              <a:rPr lang="en-US" smtClean="0"/>
              <a:pPr/>
              <a:t>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6A030C-BC41-46A0-8F9B-AD4B6DD0E5E2}" type="slidenum">
              <a:rPr lang="en-US" smtClean="0"/>
              <a:pPr/>
              <a:t>‹#›</a:t>
            </a:fld>
            <a:endParaRPr lang="en-US"/>
          </a:p>
        </p:txBody>
      </p:sp>
    </p:spTree>
    <p:extLst>
      <p:ext uri="{BB962C8B-B14F-4D97-AF65-F5344CB8AC3E}">
        <p14:creationId xmlns:p14="http://schemas.microsoft.com/office/powerpoint/2010/main" val="1718541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01E3FAA-D6DB-4641-B764-4470AE72748B}" type="datetimeFigureOut">
              <a:rPr lang="en-US" smtClean="0"/>
              <a:pPr/>
              <a:t>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6A030C-BC41-46A0-8F9B-AD4B6DD0E5E2}" type="slidenum">
              <a:rPr lang="en-US" smtClean="0"/>
              <a:pPr/>
              <a:t>‹#›</a:t>
            </a:fld>
            <a:endParaRPr lang="en-US"/>
          </a:p>
        </p:txBody>
      </p:sp>
    </p:spTree>
    <p:extLst>
      <p:ext uri="{BB962C8B-B14F-4D97-AF65-F5344CB8AC3E}">
        <p14:creationId xmlns:p14="http://schemas.microsoft.com/office/powerpoint/2010/main" val="3792718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01E3FAA-D6DB-4641-B764-4470AE72748B}" type="datetimeFigureOut">
              <a:rPr lang="en-US" smtClean="0"/>
              <a:pPr/>
              <a:t>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6A030C-BC41-46A0-8F9B-AD4B6DD0E5E2}" type="slidenum">
              <a:rPr lang="en-US" smtClean="0"/>
              <a:pPr/>
              <a:t>‹#›</a:t>
            </a:fld>
            <a:endParaRPr lang="en-US"/>
          </a:p>
        </p:txBody>
      </p:sp>
    </p:spTree>
    <p:extLst>
      <p:ext uri="{BB962C8B-B14F-4D97-AF65-F5344CB8AC3E}">
        <p14:creationId xmlns:p14="http://schemas.microsoft.com/office/powerpoint/2010/main" val="4094008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01E3FAA-D6DB-4641-B764-4470AE72748B}" type="datetimeFigureOut">
              <a:rPr lang="en-US" smtClean="0"/>
              <a:pPr/>
              <a:t>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6A030C-BC41-46A0-8F9B-AD4B6DD0E5E2}" type="slidenum">
              <a:rPr lang="en-US" smtClean="0"/>
              <a:pPr/>
              <a:t>‹#›</a:t>
            </a:fld>
            <a:endParaRPr lang="en-US"/>
          </a:p>
        </p:txBody>
      </p:sp>
    </p:spTree>
    <p:extLst>
      <p:ext uri="{BB962C8B-B14F-4D97-AF65-F5344CB8AC3E}">
        <p14:creationId xmlns:p14="http://schemas.microsoft.com/office/powerpoint/2010/main" val="3175762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01E3FAA-D6DB-4641-B764-4470AE72748B}" type="datetimeFigureOut">
              <a:rPr lang="en-US" smtClean="0"/>
              <a:pPr/>
              <a:t>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6A030C-BC41-46A0-8F9B-AD4B6DD0E5E2}" type="slidenum">
              <a:rPr lang="en-US" smtClean="0"/>
              <a:pPr/>
              <a:t>‹#›</a:t>
            </a:fld>
            <a:endParaRPr lang="en-US"/>
          </a:p>
        </p:txBody>
      </p:sp>
    </p:spTree>
    <p:extLst>
      <p:ext uri="{BB962C8B-B14F-4D97-AF65-F5344CB8AC3E}">
        <p14:creationId xmlns:p14="http://schemas.microsoft.com/office/powerpoint/2010/main" val="423712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01E3FAA-D6DB-4641-B764-4470AE72748B}" type="datetimeFigureOut">
              <a:rPr lang="en-US" smtClean="0"/>
              <a:pPr/>
              <a:t>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6A030C-BC41-46A0-8F9B-AD4B6DD0E5E2}" type="slidenum">
              <a:rPr lang="en-US" smtClean="0"/>
              <a:pPr/>
              <a:t>‹#›</a:t>
            </a:fld>
            <a:endParaRPr lang="en-US"/>
          </a:p>
        </p:txBody>
      </p:sp>
    </p:spTree>
    <p:extLst>
      <p:ext uri="{BB962C8B-B14F-4D97-AF65-F5344CB8AC3E}">
        <p14:creationId xmlns:p14="http://schemas.microsoft.com/office/powerpoint/2010/main" val="4287038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1E3FAA-D6DB-4641-B764-4470AE72748B}" type="datetimeFigureOut">
              <a:rPr lang="en-US" smtClean="0"/>
              <a:pPr/>
              <a:t>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6A030C-BC41-46A0-8F9B-AD4B6DD0E5E2}" type="slidenum">
              <a:rPr lang="en-US" smtClean="0"/>
              <a:pPr/>
              <a:t>‹#›</a:t>
            </a:fld>
            <a:endParaRPr lang="en-US"/>
          </a:p>
        </p:txBody>
      </p:sp>
    </p:spTree>
    <p:extLst>
      <p:ext uri="{BB962C8B-B14F-4D97-AF65-F5344CB8AC3E}">
        <p14:creationId xmlns:p14="http://schemas.microsoft.com/office/powerpoint/2010/main" val="3002570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01E3FAA-D6DB-4641-B764-4470AE72748B}" type="datetimeFigureOut">
              <a:rPr lang="en-US" smtClean="0"/>
              <a:pPr/>
              <a:t>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6A030C-BC41-46A0-8F9B-AD4B6DD0E5E2}" type="slidenum">
              <a:rPr lang="en-US" smtClean="0"/>
              <a:pPr/>
              <a:t>‹#›</a:t>
            </a:fld>
            <a:endParaRPr lang="en-US"/>
          </a:p>
        </p:txBody>
      </p:sp>
    </p:spTree>
    <p:extLst>
      <p:ext uri="{BB962C8B-B14F-4D97-AF65-F5344CB8AC3E}">
        <p14:creationId xmlns:p14="http://schemas.microsoft.com/office/powerpoint/2010/main" val="975993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01E3FAA-D6DB-4641-B764-4470AE72748B}" type="datetimeFigureOut">
              <a:rPr lang="en-US" smtClean="0"/>
              <a:pPr/>
              <a:t>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6A030C-BC41-46A0-8F9B-AD4B6DD0E5E2}" type="slidenum">
              <a:rPr lang="en-US" smtClean="0"/>
              <a:pPr/>
              <a:t>‹#›</a:t>
            </a:fld>
            <a:endParaRPr lang="en-US"/>
          </a:p>
        </p:txBody>
      </p:sp>
    </p:spTree>
    <p:extLst>
      <p:ext uri="{BB962C8B-B14F-4D97-AF65-F5344CB8AC3E}">
        <p14:creationId xmlns:p14="http://schemas.microsoft.com/office/powerpoint/2010/main" val="491372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1E3FAA-D6DB-4641-B764-4470AE72748B}" type="datetimeFigureOut">
              <a:rPr lang="en-US" smtClean="0"/>
              <a:pPr/>
              <a:t>3/1/2018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6A030C-BC41-46A0-8F9B-AD4B6DD0E5E2}" type="slidenum">
              <a:rPr lang="en-US" smtClean="0"/>
              <a:pPr/>
              <a:t>‹#›</a:t>
            </a:fld>
            <a:endParaRPr lang="en-US"/>
          </a:p>
        </p:txBody>
      </p:sp>
    </p:spTree>
    <p:extLst>
      <p:ext uri="{BB962C8B-B14F-4D97-AF65-F5344CB8AC3E}">
        <p14:creationId xmlns:p14="http://schemas.microsoft.com/office/powerpoint/2010/main" val="28819650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b="1" dirty="0">
                <a:latin typeface="Arial" panose="020B0604020202020204" pitchFamily="34" charset="0"/>
                <a:cs typeface="Arial" panose="020B0604020202020204" pitchFamily="34" charset="0"/>
              </a:rPr>
              <a:t>CKD Comprehensive Care </a:t>
            </a:r>
            <a:br>
              <a:rPr lang="en-US" sz="4000" b="1" dirty="0">
                <a:latin typeface="Arial" panose="020B0604020202020204" pitchFamily="34" charset="0"/>
                <a:cs typeface="Arial" panose="020B0604020202020204" pitchFamily="34" charset="0"/>
              </a:rPr>
            </a:br>
            <a:r>
              <a:rPr lang="en-US" sz="4000" b="1" dirty="0">
                <a:latin typeface="Arial" panose="020B0604020202020204" pitchFamily="34" charset="0"/>
                <a:cs typeface="Arial" panose="020B0604020202020204" pitchFamily="34" charset="0"/>
              </a:rPr>
              <a:t>Delivery Model</a:t>
            </a:r>
          </a:p>
        </p:txBody>
      </p:sp>
      <p:sp>
        <p:nvSpPr>
          <p:cNvPr id="3" name="Subtitle 2"/>
          <p:cNvSpPr>
            <a:spLocks noGrp="1"/>
          </p:cNvSpPr>
          <p:nvPr>
            <p:ph type="subTitle" idx="1"/>
          </p:nvPr>
        </p:nvSpPr>
        <p:spPr>
          <a:xfrm>
            <a:off x="240717" y="5106318"/>
            <a:ext cx="9144000" cy="1655762"/>
          </a:xfrm>
        </p:spPr>
        <p:txBody>
          <a:bodyPr>
            <a:normAutofit/>
          </a:bodyPr>
          <a:lstStyle/>
          <a:p>
            <a:pPr algn="l"/>
            <a:endParaRPr lang="en-US" sz="2000" dirty="0">
              <a:latin typeface="Arial" panose="020B0604020202020204" pitchFamily="34" charset="0"/>
              <a:cs typeface="Arial" panose="020B0604020202020204" pitchFamily="34" charset="0"/>
            </a:endParaRPr>
          </a:p>
          <a:p>
            <a:pPr algn="l"/>
            <a:r>
              <a:rPr lang="en-US" sz="2000" dirty="0">
                <a:latin typeface="Arial" panose="020B0604020202020204" pitchFamily="34" charset="0"/>
                <a:cs typeface="Arial" panose="020B0604020202020204" pitchFamily="34" charset="0"/>
              </a:rPr>
              <a:t>American Society of Nephrology</a:t>
            </a:r>
          </a:p>
          <a:p>
            <a:pPr algn="l"/>
            <a:r>
              <a:rPr lang="en-US" sz="2000" dirty="0">
                <a:latin typeface="Arial" panose="020B0604020202020204" pitchFamily="34" charset="0"/>
                <a:cs typeface="Arial" panose="020B0604020202020204" pitchFamily="34" charset="0"/>
              </a:rPr>
              <a:t>February 23, 2018</a:t>
            </a:r>
          </a:p>
          <a:p>
            <a:pPr algn="l"/>
            <a:endParaRPr lang="en-US" sz="2000" dirty="0"/>
          </a:p>
        </p:txBody>
      </p:sp>
    </p:spTree>
    <p:extLst>
      <p:ext uri="{BB962C8B-B14F-4D97-AF65-F5344CB8AC3E}">
        <p14:creationId xmlns:p14="http://schemas.microsoft.com/office/powerpoint/2010/main" val="4146388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rial" panose="020B0604020202020204" pitchFamily="34" charset="0"/>
                <a:cs typeface="Arial" panose="020B0604020202020204" pitchFamily="34" charset="0"/>
              </a:rPr>
              <a:t>Which patients would be feasible to include in a comprehensive CKD care delivery model?</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lvl="0"/>
            <a:r>
              <a:rPr lang="en-US" dirty="0">
                <a:latin typeface="Arial" panose="020B0604020202020204" pitchFamily="34" charset="0"/>
                <a:cs typeface="Arial" panose="020B0604020202020204" pitchFamily="34" charset="0"/>
              </a:rPr>
              <a:t>Ideally, “all-payer” model</a:t>
            </a:r>
            <a:endParaRPr lang="en-US" sz="24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If all-payer not feasible, within Medicare: </a:t>
            </a:r>
            <a:endParaRPr lang="en-US" sz="2000" dirty="0">
              <a:latin typeface="Arial" panose="020B0604020202020204" pitchFamily="34" charset="0"/>
              <a:cs typeface="Arial" panose="020B0604020202020204" pitchFamily="34" charset="0"/>
            </a:endParaRPr>
          </a:p>
          <a:p>
            <a:pPr lvl="2"/>
            <a:r>
              <a:rPr lang="en-US" dirty="0">
                <a:latin typeface="Arial" panose="020B0604020202020204" pitchFamily="34" charset="0"/>
                <a:cs typeface="Arial" panose="020B0604020202020204" pitchFamily="34" charset="0"/>
              </a:rPr>
              <a:t>People ≥ 65 years (Medicare eligible) and have </a:t>
            </a:r>
            <a:r>
              <a:rPr lang="en-US" dirty="0" err="1">
                <a:latin typeface="Arial" panose="020B0604020202020204" pitchFamily="34" charset="0"/>
                <a:cs typeface="Arial" panose="020B0604020202020204" pitchFamily="34" charset="0"/>
              </a:rPr>
              <a:t>eGFR</a:t>
            </a:r>
            <a:r>
              <a:rPr lang="en-US" dirty="0">
                <a:latin typeface="Arial" panose="020B0604020202020204" pitchFamily="34" charset="0"/>
                <a:cs typeface="Arial" panose="020B0604020202020204" pitchFamily="34" charset="0"/>
              </a:rPr>
              <a:t> ≤ 45</a:t>
            </a:r>
          </a:p>
          <a:p>
            <a:pPr lvl="2"/>
            <a:r>
              <a:rPr lang="en-US" dirty="0">
                <a:latin typeface="Arial" panose="020B0604020202020204" pitchFamily="34" charset="0"/>
                <a:cs typeface="Arial" panose="020B0604020202020204" pitchFamily="34" charset="0"/>
              </a:rPr>
              <a:t>People ≤ 65 years with ESRD (with Medicare as primary payer) and have </a:t>
            </a:r>
            <a:r>
              <a:rPr lang="en-US" dirty="0" err="1">
                <a:latin typeface="Arial" panose="020B0604020202020204" pitchFamily="34" charset="0"/>
                <a:cs typeface="Arial" panose="020B0604020202020204" pitchFamily="34" charset="0"/>
              </a:rPr>
              <a:t>eGFR</a:t>
            </a:r>
            <a:r>
              <a:rPr lang="en-US" dirty="0">
                <a:latin typeface="Arial" panose="020B0604020202020204" pitchFamily="34" charset="0"/>
                <a:cs typeface="Arial" panose="020B0604020202020204" pitchFamily="34" charset="0"/>
              </a:rPr>
              <a:t> ≤ 45 </a:t>
            </a:r>
            <a:endParaRPr lang="en-US" sz="1800" dirty="0">
              <a:latin typeface="Arial" panose="020B0604020202020204" pitchFamily="34" charset="0"/>
              <a:cs typeface="Arial" panose="020B0604020202020204" pitchFamily="34" charset="0"/>
            </a:endParaRPr>
          </a:p>
          <a:p>
            <a:pPr lvl="0"/>
            <a:r>
              <a:rPr lang="en-US" dirty="0">
                <a:latin typeface="Arial" panose="020B0604020202020204" pitchFamily="34" charset="0"/>
                <a:cs typeface="Arial" panose="020B0604020202020204" pitchFamily="34" charset="0"/>
              </a:rPr>
              <a:t>Possibly patients from Medicaid if feasible  </a:t>
            </a:r>
            <a:endParaRPr lang="en-US" sz="2400" dirty="0">
              <a:latin typeface="Arial" panose="020B0604020202020204" pitchFamily="34" charset="0"/>
              <a:cs typeface="Arial" panose="020B0604020202020204" pitchFamily="34" charset="0"/>
            </a:endParaRPr>
          </a:p>
          <a:p>
            <a:pPr lvl="0"/>
            <a:r>
              <a:rPr lang="en-US" dirty="0">
                <a:latin typeface="Arial" panose="020B0604020202020204" pitchFamily="34" charset="0"/>
                <a:cs typeface="Arial" panose="020B0604020202020204" pitchFamily="34" charset="0"/>
              </a:rPr>
              <a:t>Maintain patient flexibility to opt-in/out and see other providers</a:t>
            </a:r>
            <a:endParaRPr lang="en-US" sz="2400" dirty="0">
              <a:latin typeface="Arial" panose="020B0604020202020204" pitchFamily="34" charset="0"/>
              <a:cs typeface="Arial" panose="020B0604020202020204" pitchFamily="34" charset="0"/>
            </a:endParaRPr>
          </a:p>
          <a:p>
            <a:pPr lvl="0"/>
            <a:r>
              <a:rPr lang="en-US" dirty="0">
                <a:latin typeface="Arial" panose="020B0604020202020204" pitchFamily="34" charset="0"/>
                <a:cs typeface="Arial" panose="020B0604020202020204" pitchFamily="34" charset="0"/>
              </a:rPr>
              <a:t>Key questions remain: How would eligible patients be identified for/attributed to such a model?  What will the landscape of model testing look like post-ACA?</a:t>
            </a:r>
            <a:endParaRPr lang="en-US" sz="2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751318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DEF37-4B5F-4FFB-8A29-546193F31077}"/>
              </a:ext>
            </a:extLst>
          </p:cNvPr>
          <p:cNvSpPr>
            <a:spLocks noGrp="1"/>
          </p:cNvSpPr>
          <p:nvPr>
            <p:ph type="title"/>
          </p:nvPr>
        </p:nvSpPr>
        <p:spPr/>
        <p:txBody>
          <a:bodyPr/>
          <a:lstStyle/>
          <a:p>
            <a:r>
              <a:rPr lang="en-US" dirty="0"/>
              <a:t>Physician Payment Models</a:t>
            </a:r>
          </a:p>
        </p:txBody>
      </p:sp>
      <p:sp>
        <p:nvSpPr>
          <p:cNvPr id="3" name="Content Placeholder 2">
            <a:extLst>
              <a:ext uri="{FF2B5EF4-FFF2-40B4-BE49-F238E27FC236}">
                <a16:creationId xmlns:a16="http://schemas.microsoft.com/office/drawing/2014/main" id="{106B95D0-B93E-4BBC-AB94-2D914D3E20F7}"/>
              </a:ext>
            </a:extLst>
          </p:cNvPr>
          <p:cNvSpPr>
            <a:spLocks noGrp="1"/>
          </p:cNvSpPr>
          <p:nvPr>
            <p:ph idx="1"/>
          </p:nvPr>
        </p:nvSpPr>
        <p:spPr>
          <a:xfrm>
            <a:off x="838200" y="1845577"/>
            <a:ext cx="10515600" cy="4331385"/>
          </a:xfrm>
        </p:spPr>
        <p:txBody>
          <a:bodyPr/>
          <a:lstStyle/>
          <a:p>
            <a:endParaRPr lang="en-US" dirty="0"/>
          </a:p>
          <a:p>
            <a:endParaRPr lang="en-US" dirty="0"/>
          </a:p>
          <a:p>
            <a:endParaRPr lang="en-US" dirty="0"/>
          </a:p>
          <a:p>
            <a:endParaRPr lang="en-US" dirty="0"/>
          </a:p>
          <a:p>
            <a:r>
              <a:rPr lang="en-US" dirty="0">
                <a:latin typeface="Arial" panose="020B0604020202020204" pitchFamily="34" charset="0"/>
                <a:cs typeface="Arial" panose="020B0604020202020204" pitchFamily="34" charset="0"/>
              </a:rPr>
              <a:t>See attached ASN letter to Seema Verma, CMS Administrator, November 20, 2017 (both model options begin on p. 4, highlighted in yellow). </a:t>
            </a:r>
          </a:p>
        </p:txBody>
      </p:sp>
      <p:pic>
        <p:nvPicPr>
          <p:cNvPr id="6" name="Picture 5">
            <a:extLst>
              <a:ext uri="{FF2B5EF4-FFF2-40B4-BE49-F238E27FC236}">
                <a16:creationId xmlns:a16="http://schemas.microsoft.com/office/drawing/2014/main" id="{1113DA82-E129-4B8B-A9D2-C6C42D46EC21}"/>
              </a:ext>
            </a:extLst>
          </p:cNvPr>
          <p:cNvPicPr>
            <a:picLocks noChangeAspect="1"/>
          </p:cNvPicPr>
          <p:nvPr/>
        </p:nvPicPr>
        <p:blipFill>
          <a:blip r:embed="rId2"/>
          <a:stretch>
            <a:fillRect/>
          </a:stretch>
        </p:blipFill>
        <p:spPr>
          <a:xfrm>
            <a:off x="598477" y="1591130"/>
            <a:ext cx="9426367" cy="2410164"/>
          </a:xfrm>
          <a:prstGeom prst="rect">
            <a:avLst/>
          </a:prstGeom>
        </p:spPr>
      </p:pic>
    </p:spTree>
    <p:extLst>
      <p:ext uri="{BB962C8B-B14F-4D97-AF65-F5344CB8AC3E}">
        <p14:creationId xmlns:p14="http://schemas.microsoft.com/office/powerpoint/2010/main" val="1475807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6920" y="424687"/>
            <a:ext cx="10515600" cy="1325563"/>
          </a:xfrm>
        </p:spPr>
        <p:txBody>
          <a:bodyPr>
            <a:normAutofit/>
          </a:bodyPr>
          <a:lstStyle/>
          <a:p>
            <a:pPr lvl="0"/>
            <a:r>
              <a:rPr lang="en-US" dirty="0">
                <a:latin typeface="Arial" panose="020B0604020202020204" pitchFamily="34" charset="0"/>
                <a:cs typeface="Arial" pitchFamily="34" charset="0"/>
              </a:rPr>
              <a:t>What metrics might be included?</a:t>
            </a:r>
            <a:br>
              <a:rPr lang="en-US" dirty="0">
                <a:latin typeface="Arial" panose="020B0604020202020204" pitchFamily="34" charset="0"/>
                <a:cs typeface="Arial" pitchFamily="34" charset="0"/>
              </a:rPr>
            </a:br>
            <a:endParaRPr lang="en-US" dirty="0">
              <a:latin typeface="Arial" panose="020B0604020202020204" pitchFamily="34" charset="0"/>
              <a:cs typeface="Arial" pitchFamily="34" charset="0"/>
            </a:endParaRPr>
          </a:p>
        </p:txBody>
      </p:sp>
      <p:sp>
        <p:nvSpPr>
          <p:cNvPr id="3" name="Content Placeholder 2"/>
          <p:cNvSpPr>
            <a:spLocks noGrp="1"/>
          </p:cNvSpPr>
          <p:nvPr>
            <p:ph idx="1"/>
          </p:nvPr>
        </p:nvSpPr>
        <p:spPr/>
        <p:txBody>
          <a:bodyPr>
            <a:normAutofit/>
          </a:bodyPr>
          <a:lstStyle/>
          <a:p>
            <a:pPr marL="0" lvl="0" indent="0">
              <a:buNone/>
            </a:pPr>
            <a:r>
              <a:rPr lang="en-US" sz="2400" dirty="0">
                <a:latin typeface="Arial" pitchFamily="34" charset="0"/>
                <a:cs typeface="Arial" pitchFamily="34" charset="0"/>
              </a:rPr>
              <a:t>Potential considerations for definition of success:</a:t>
            </a:r>
          </a:p>
          <a:p>
            <a:pPr lvl="1"/>
            <a:r>
              <a:rPr lang="en-US" dirty="0">
                <a:latin typeface="Arial" pitchFamily="34" charset="0"/>
                <a:cs typeface="Arial" pitchFamily="34" charset="0"/>
              </a:rPr>
              <a:t>Focus on one or two metrics that are meaningful from a patient perspective (rather than process or clinical/lab value metrics)</a:t>
            </a:r>
          </a:p>
          <a:p>
            <a:pPr lvl="2"/>
            <a:r>
              <a:rPr lang="en-US" dirty="0">
                <a:latin typeface="Arial" pitchFamily="34" charset="0"/>
                <a:cs typeface="Arial" pitchFamily="34" charset="0"/>
              </a:rPr>
              <a:t>Input from patients crucial</a:t>
            </a:r>
          </a:p>
          <a:p>
            <a:pPr lvl="1"/>
            <a:r>
              <a:rPr lang="en-US" dirty="0">
                <a:latin typeface="Arial" pitchFamily="34" charset="0"/>
                <a:cs typeface="Arial" pitchFamily="34" charset="0"/>
              </a:rPr>
              <a:t>Cost savings metric(s) </a:t>
            </a:r>
            <a:endParaRPr lang="en-US" sz="2000" dirty="0">
              <a:latin typeface="Arial" pitchFamily="34" charset="0"/>
              <a:cs typeface="Arial" pitchFamily="34" charset="0"/>
            </a:endParaRPr>
          </a:p>
          <a:p>
            <a:pPr lvl="2"/>
            <a:r>
              <a:rPr lang="en-US" dirty="0">
                <a:latin typeface="Arial" pitchFamily="34" charset="0"/>
                <a:cs typeface="Arial" pitchFamily="34" charset="0"/>
              </a:rPr>
              <a:t>Reduce admissions/readmissions and ER visits</a:t>
            </a:r>
            <a:endParaRPr lang="en-US" sz="1800" dirty="0">
              <a:latin typeface="Arial" pitchFamily="34" charset="0"/>
              <a:cs typeface="Arial" pitchFamily="34" charset="0"/>
            </a:endParaRPr>
          </a:p>
          <a:p>
            <a:pPr lvl="2"/>
            <a:r>
              <a:rPr lang="en-US" dirty="0">
                <a:latin typeface="Arial" pitchFamily="34" charset="0"/>
                <a:cs typeface="Arial" pitchFamily="34" charset="0"/>
              </a:rPr>
              <a:t>Slow rates of CKD progression </a:t>
            </a:r>
          </a:p>
          <a:p>
            <a:pPr lvl="2"/>
            <a:r>
              <a:rPr lang="en-US" dirty="0">
                <a:latin typeface="Arial" pitchFamily="34" charset="0"/>
                <a:cs typeface="Arial" pitchFamily="34" charset="0"/>
              </a:rPr>
              <a:t>Increase optimal starts to dialysis</a:t>
            </a:r>
          </a:p>
          <a:p>
            <a:pPr lvl="2"/>
            <a:r>
              <a:rPr lang="en-US" dirty="0">
                <a:latin typeface="Arial" pitchFamily="34" charset="0"/>
                <a:cs typeface="Arial" pitchFamily="34" charset="0"/>
              </a:rPr>
              <a:t>Reduce the disparities that exist in terms of early dialysis starts (how to quantify?)</a:t>
            </a:r>
            <a:endParaRPr lang="en-US" sz="1800" dirty="0">
              <a:latin typeface="Arial" pitchFamily="34" charset="0"/>
              <a:cs typeface="Arial" pitchFamily="34" charset="0"/>
            </a:endParaRPr>
          </a:p>
          <a:p>
            <a:endParaRPr lang="en-US" dirty="0"/>
          </a:p>
        </p:txBody>
      </p:sp>
    </p:spTree>
    <p:extLst>
      <p:ext uri="{BB962C8B-B14F-4D97-AF65-F5344CB8AC3E}">
        <p14:creationId xmlns:p14="http://schemas.microsoft.com/office/powerpoint/2010/main" val="5092257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itchFamily="34" charset="0"/>
                <a:cs typeface="Arial" pitchFamily="34" charset="0"/>
              </a:rPr>
              <a:t>Additional/Oversight metrics</a:t>
            </a:r>
          </a:p>
        </p:txBody>
      </p:sp>
      <p:sp>
        <p:nvSpPr>
          <p:cNvPr id="3" name="Content Placeholder 2"/>
          <p:cNvSpPr>
            <a:spLocks noGrp="1"/>
          </p:cNvSpPr>
          <p:nvPr>
            <p:ph idx="1"/>
          </p:nvPr>
        </p:nvSpPr>
        <p:spPr/>
        <p:txBody>
          <a:bodyPr>
            <a:normAutofit/>
          </a:bodyPr>
          <a:lstStyle/>
          <a:p>
            <a:pPr lvl="1"/>
            <a:r>
              <a:rPr lang="en-US" dirty="0">
                <a:latin typeface="Arial" pitchFamily="34" charset="0"/>
                <a:cs typeface="Arial" pitchFamily="34" charset="0"/>
              </a:rPr>
              <a:t>In addition to requiring achievement of one/two patient-centered outcomes metric(s) and cost savings/value metric(s) model may also assess other </a:t>
            </a:r>
            <a:r>
              <a:rPr lang="en-US" i="1" dirty="0">
                <a:latin typeface="Arial" pitchFamily="34" charset="0"/>
                <a:cs typeface="Arial" pitchFamily="34" charset="0"/>
              </a:rPr>
              <a:t>“</a:t>
            </a:r>
            <a:r>
              <a:rPr lang="en-US" dirty="0">
                <a:latin typeface="Arial" pitchFamily="34" charset="0"/>
                <a:cs typeface="Arial" pitchFamily="34" charset="0"/>
              </a:rPr>
              <a:t>oversight” metrics </a:t>
            </a:r>
            <a:endParaRPr lang="en-US" sz="2000" dirty="0">
              <a:latin typeface="Arial" pitchFamily="34" charset="0"/>
              <a:cs typeface="Arial" pitchFamily="34" charset="0"/>
            </a:endParaRPr>
          </a:p>
          <a:p>
            <a:pPr lvl="1"/>
            <a:r>
              <a:rPr lang="en-US" dirty="0">
                <a:latin typeface="Arial" pitchFamily="34" charset="0"/>
                <a:cs typeface="Arial" pitchFamily="34" charset="0"/>
              </a:rPr>
              <a:t>Potential additional metrics discussed include:</a:t>
            </a:r>
            <a:endParaRPr lang="en-US" sz="2000" dirty="0">
              <a:latin typeface="Arial" pitchFamily="34" charset="0"/>
              <a:cs typeface="Arial" pitchFamily="34" charset="0"/>
            </a:endParaRPr>
          </a:p>
          <a:p>
            <a:pPr lvl="2"/>
            <a:r>
              <a:rPr lang="en-US" dirty="0">
                <a:latin typeface="Arial" pitchFamily="34" charset="0"/>
                <a:cs typeface="Arial" pitchFamily="34" charset="0"/>
              </a:rPr>
              <a:t>Patient experience of care</a:t>
            </a:r>
            <a:endParaRPr lang="en-US" sz="1800" dirty="0">
              <a:latin typeface="Arial" pitchFamily="34" charset="0"/>
              <a:cs typeface="Arial" pitchFamily="34" charset="0"/>
            </a:endParaRPr>
          </a:p>
          <a:p>
            <a:pPr lvl="2"/>
            <a:r>
              <a:rPr lang="en-US" dirty="0">
                <a:latin typeface="Arial" pitchFamily="34" charset="0"/>
                <a:cs typeface="Arial" pitchFamily="34" charset="0"/>
              </a:rPr>
              <a:t>Patient functional status </a:t>
            </a:r>
            <a:endParaRPr lang="en-US" sz="1800" dirty="0">
              <a:latin typeface="Arial" pitchFamily="34" charset="0"/>
              <a:cs typeface="Arial" pitchFamily="34" charset="0"/>
            </a:endParaRPr>
          </a:p>
          <a:p>
            <a:pPr lvl="2"/>
            <a:r>
              <a:rPr lang="en-US" dirty="0">
                <a:latin typeface="Arial" pitchFamily="34" charset="0"/>
                <a:cs typeface="Arial" pitchFamily="34" charset="0"/>
              </a:rPr>
              <a:t>Employment of patients</a:t>
            </a:r>
            <a:endParaRPr lang="en-US" sz="1800" dirty="0">
              <a:latin typeface="Arial" pitchFamily="34" charset="0"/>
              <a:cs typeface="Arial" pitchFamily="34" charset="0"/>
            </a:endParaRPr>
          </a:p>
          <a:p>
            <a:pPr lvl="2"/>
            <a:r>
              <a:rPr lang="en-US" dirty="0">
                <a:latin typeface="Arial" pitchFamily="34" charset="0"/>
                <a:cs typeface="Arial" pitchFamily="34" charset="0"/>
              </a:rPr>
              <a:t>Transplantation access/rates</a:t>
            </a:r>
            <a:endParaRPr lang="en-US" sz="1800" dirty="0">
              <a:latin typeface="Arial" pitchFamily="34" charset="0"/>
              <a:cs typeface="Arial" pitchFamily="34" charset="0"/>
            </a:endParaRPr>
          </a:p>
          <a:p>
            <a:pPr lvl="2"/>
            <a:r>
              <a:rPr lang="en-US" dirty="0">
                <a:latin typeface="Arial" pitchFamily="34" charset="0"/>
                <a:cs typeface="Arial" pitchFamily="34" charset="0"/>
              </a:rPr>
              <a:t>Readmission rates  </a:t>
            </a:r>
          </a:p>
          <a:p>
            <a:pPr lvl="1"/>
            <a:r>
              <a:rPr lang="en-US" sz="2200" dirty="0">
                <a:latin typeface="Arial" pitchFamily="34" charset="0"/>
                <a:cs typeface="Arial" pitchFamily="34" charset="0"/>
              </a:rPr>
              <a:t>Input from patients crucial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Many Questions Remain</a:t>
            </a:r>
          </a:p>
        </p:txBody>
      </p:sp>
      <p:sp>
        <p:nvSpPr>
          <p:cNvPr id="5" name="Content Placeholder 4"/>
          <p:cNvSpPr>
            <a:spLocks noGrp="1"/>
          </p:cNvSpPr>
          <p:nvPr>
            <p:ph idx="1"/>
          </p:nvPr>
        </p:nvSpPr>
        <p:spPr>
          <a:xfrm>
            <a:off x="838200" y="1825625"/>
            <a:ext cx="10515600" cy="4919124"/>
          </a:xfrm>
        </p:spPr>
        <p:txBody>
          <a:bodyPr>
            <a:normAutofit fontScale="25000" lnSpcReduction="20000"/>
          </a:bodyPr>
          <a:lstStyle/>
          <a:p>
            <a:pPr lvl="0">
              <a:lnSpc>
                <a:spcPct val="120000"/>
              </a:lnSpc>
            </a:pPr>
            <a:r>
              <a:rPr lang="en-US" sz="3600" dirty="0">
                <a:latin typeface="Arial" panose="020B0604020202020204" pitchFamily="34" charset="0"/>
                <a:cs typeface="Arial" panose="020B0604020202020204" pitchFamily="34" charset="0"/>
              </a:rPr>
              <a:t>What kind of geographic scope might be reasonable (use ESCO as base)?  </a:t>
            </a:r>
          </a:p>
          <a:p>
            <a:pPr lvl="0">
              <a:lnSpc>
                <a:spcPct val="120000"/>
              </a:lnSpc>
            </a:pPr>
            <a:r>
              <a:rPr lang="en-US" sz="3600" dirty="0">
                <a:latin typeface="Arial" panose="020B0604020202020204" pitchFamily="34" charset="0"/>
                <a:cs typeface="Arial" panose="020B0604020202020204" pitchFamily="34" charset="0"/>
              </a:rPr>
              <a:t>What kind of time length (is 5 years to allow enough time to collect outcome data; population event rate should be sufficiently high that we should see “effect”)? </a:t>
            </a:r>
          </a:p>
          <a:p>
            <a:pPr lvl="0">
              <a:lnSpc>
                <a:spcPct val="120000"/>
              </a:lnSpc>
            </a:pPr>
            <a:r>
              <a:rPr lang="en-US" sz="3600" dirty="0">
                <a:latin typeface="Arial" panose="020B0604020202020204" pitchFamily="34" charset="0"/>
                <a:cs typeface="Arial" panose="020B0604020202020204" pitchFamily="34" charset="0"/>
              </a:rPr>
              <a:t>Is a model that permits a “range” of entry points (somewhere around 30 eGFR, optional for native kidney disease patients) feasible/conceivable from a financial perspective?</a:t>
            </a:r>
          </a:p>
          <a:p>
            <a:pPr lvl="1">
              <a:lnSpc>
                <a:spcPct val="120000"/>
              </a:lnSpc>
            </a:pPr>
            <a:r>
              <a:rPr lang="en-US" sz="3600" dirty="0">
                <a:latin typeface="Arial" panose="020B0604020202020204" pitchFamily="34" charset="0"/>
                <a:cs typeface="Arial" panose="020B0604020202020204" pitchFamily="34" charset="0"/>
              </a:rPr>
              <a:t>Is there a low-end cutoff point? Conceivably a certain portion of the ESRD population is going to be in the most costly end year(s) of their lives, and the model participants may find themselves caring for people who received none of the upstream interventions that help minimize such costs.</a:t>
            </a:r>
          </a:p>
          <a:p>
            <a:pPr lvl="1">
              <a:lnSpc>
                <a:spcPct val="120000"/>
              </a:lnSpc>
            </a:pPr>
            <a:r>
              <a:rPr lang="en-US" sz="3600" dirty="0">
                <a:latin typeface="Arial" panose="020B0604020202020204" pitchFamily="34" charset="0"/>
                <a:cs typeface="Arial" panose="020B0604020202020204" pitchFamily="34" charset="0"/>
              </a:rPr>
              <a:t>Is entry for patients with native kidney diseases a voluntary decision between the patient and the nephrologist at any point that they feel best to provide ‘kidney-centric care’?  </a:t>
            </a:r>
          </a:p>
          <a:p>
            <a:pPr lvl="0">
              <a:lnSpc>
                <a:spcPct val="120000"/>
              </a:lnSpc>
            </a:pPr>
            <a:r>
              <a:rPr lang="en-US" sz="3600" dirty="0">
                <a:latin typeface="Arial" panose="020B0604020202020204" pitchFamily="34" charset="0"/>
                <a:cs typeface="Arial" panose="020B0604020202020204" pitchFamily="34" charset="0"/>
              </a:rPr>
              <a:t>How are patients attributed? </a:t>
            </a:r>
          </a:p>
          <a:p>
            <a:pPr lvl="1">
              <a:lnSpc>
                <a:spcPct val="120000"/>
              </a:lnSpc>
            </a:pPr>
            <a:r>
              <a:rPr lang="en-US" sz="3600" dirty="0">
                <a:latin typeface="Arial" panose="020B0604020202020204" pitchFamily="34" charset="0"/>
                <a:cs typeface="Arial" panose="020B0604020202020204" pitchFamily="34" charset="0"/>
              </a:rPr>
              <a:t>Voluntary/involuntary/opt-out process? </a:t>
            </a:r>
          </a:p>
          <a:p>
            <a:pPr lvl="1">
              <a:lnSpc>
                <a:spcPct val="120000"/>
              </a:lnSpc>
            </a:pPr>
            <a:r>
              <a:rPr lang="en-US" sz="3600" dirty="0">
                <a:latin typeface="Arial" panose="020B0604020202020204" pitchFamily="34" charset="0"/>
                <a:cs typeface="Arial" panose="020B0604020202020204" pitchFamily="34" charset="0"/>
              </a:rPr>
              <a:t>What is the mechanism to determine eligibility - one eGFR test, two eGFR tests demonstrating at 30?</a:t>
            </a:r>
          </a:p>
          <a:p>
            <a:pPr lvl="1">
              <a:lnSpc>
                <a:spcPct val="120000"/>
              </a:lnSpc>
            </a:pPr>
            <a:r>
              <a:rPr lang="en-US" sz="3600" dirty="0">
                <a:latin typeface="Arial" panose="020B0604020202020204" pitchFamily="34" charset="0"/>
                <a:cs typeface="Arial" panose="020B0604020202020204" pitchFamily="34" charset="0"/>
              </a:rPr>
              <a:t>Where do organizations participating in the model obtain the data to identify potential patient populations? </a:t>
            </a:r>
          </a:p>
          <a:p>
            <a:pPr lvl="1">
              <a:lnSpc>
                <a:spcPct val="120000"/>
              </a:lnSpc>
            </a:pPr>
            <a:r>
              <a:rPr lang="en-US" sz="3600" dirty="0">
                <a:latin typeface="Arial" panose="020B0604020202020204" pitchFamily="34" charset="0"/>
                <a:cs typeface="Arial" panose="020B0604020202020204" pitchFamily="34" charset="0"/>
              </a:rPr>
              <a:t>How does this model interface with other models (MSSP ACOs, Next Gen ACOs, ESCOs, etc.) </a:t>
            </a:r>
          </a:p>
          <a:p>
            <a:pPr lvl="0">
              <a:lnSpc>
                <a:spcPct val="120000"/>
              </a:lnSpc>
            </a:pPr>
            <a:r>
              <a:rPr lang="en-US" sz="3600" dirty="0">
                <a:latin typeface="Arial" panose="020B0604020202020204" pitchFamily="34" charset="0"/>
                <a:cs typeface="Arial" panose="020B0604020202020204" pitchFamily="34" charset="0"/>
              </a:rPr>
              <a:t>How does the model demonstrate savings?</a:t>
            </a:r>
          </a:p>
          <a:p>
            <a:pPr lvl="1">
              <a:lnSpc>
                <a:spcPct val="120000"/>
              </a:lnSpc>
            </a:pPr>
            <a:r>
              <a:rPr lang="en-US" sz="3600" dirty="0">
                <a:latin typeface="Arial" panose="020B0604020202020204" pitchFamily="34" charset="0"/>
                <a:cs typeface="Arial" panose="020B0604020202020204" pitchFamily="34" charset="0"/>
              </a:rPr>
              <a:t>Since many patients with CKD would not progress to having ESRD, how do we show savings in that population? </a:t>
            </a:r>
          </a:p>
          <a:p>
            <a:pPr lvl="1">
              <a:lnSpc>
                <a:spcPct val="120000"/>
              </a:lnSpc>
            </a:pPr>
            <a:r>
              <a:rPr lang="en-US" sz="3600" dirty="0">
                <a:latin typeface="Arial" panose="020B0604020202020204" pitchFamily="34" charset="0"/>
                <a:cs typeface="Arial" panose="020B0604020202020204" pitchFamily="34" charset="0"/>
              </a:rPr>
              <a:t>Why has no one been able to cogently quantify the savings of pre-emptive transplantation and transplantation vs. dialysis – it seems rather crucial to this model? </a:t>
            </a:r>
          </a:p>
          <a:p>
            <a:pPr lvl="1">
              <a:lnSpc>
                <a:spcPct val="120000"/>
              </a:lnSpc>
            </a:pPr>
            <a:r>
              <a:rPr lang="en-US" sz="3600" dirty="0">
                <a:latin typeface="Arial" panose="020B0604020202020204" pitchFamily="34" charset="0"/>
                <a:cs typeface="Arial" panose="020B0604020202020204" pitchFamily="34" charset="0"/>
              </a:rPr>
              <a:t>How would savings be calculated in the face of a “range” of entry points (somewhere between 45 and 30 </a:t>
            </a:r>
            <a:r>
              <a:rPr lang="en-US" sz="3600" dirty="0" err="1">
                <a:latin typeface="Arial" panose="020B0604020202020204" pitchFamily="34" charset="0"/>
                <a:cs typeface="Arial" panose="020B0604020202020204" pitchFamily="34" charset="0"/>
              </a:rPr>
              <a:t>eGFR</a:t>
            </a:r>
            <a:r>
              <a:rPr lang="en-US" sz="3600" dirty="0">
                <a:latin typeface="Arial" panose="020B0604020202020204" pitchFamily="34" charset="0"/>
                <a:cs typeface="Arial" panose="020B0604020202020204" pitchFamily="34" charset="0"/>
              </a:rPr>
              <a:t>)?</a:t>
            </a:r>
          </a:p>
          <a:p>
            <a:pPr lvl="0">
              <a:lnSpc>
                <a:spcPct val="120000"/>
              </a:lnSpc>
            </a:pPr>
            <a:r>
              <a:rPr lang="en-US" sz="3600" dirty="0">
                <a:latin typeface="Arial" panose="020B0604020202020204" pitchFamily="34" charset="0"/>
                <a:cs typeface="Arial" panose="020B0604020202020204" pitchFamily="34" charset="0"/>
              </a:rPr>
              <a:t>How is risk structured?</a:t>
            </a:r>
          </a:p>
          <a:p>
            <a:pPr lvl="1">
              <a:lnSpc>
                <a:spcPct val="120000"/>
              </a:lnSpc>
            </a:pPr>
            <a:r>
              <a:rPr lang="en-US" sz="3600" dirty="0">
                <a:latin typeface="Arial" panose="020B0604020202020204" pitchFamily="34" charset="0"/>
                <a:cs typeface="Arial" panose="020B0604020202020204" pitchFamily="34" charset="0"/>
              </a:rPr>
              <a:t>Is the model at total-cost-of-care risk model or just a nephrology-related care risk model? </a:t>
            </a:r>
          </a:p>
          <a:p>
            <a:pPr lvl="1">
              <a:lnSpc>
                <a:spcPct val="120000"/>
              </a:lnSpc>
            </a:pPr>
            <a:r>
              <a:rPr lang="en-US" sz="3600" dirty="0">
                <a:latin typeface="Arial" panose="020B0604020202020204" pitchFamily="34" charset="0"/>
                <a:cs typeface="Arial" panose="020B0604020202020204" pitchFamily="34" charset="0"/>
              </a:rPr>
              <a:t>Is there upside risk only or both upside risk and downside risk? </a:t>
            </a:r>
          </a:p>
          <a:p>
            <a:pPr lvl="1">
              <a:lnSpc>
                <a:spcPct val="120000"/>
              </a:lnSpc>
            </a:pPr>
            <a:r>
              <a:rPr lang="en-US" sz="3600" dirty="0">
                <a:latin typeface="Arial" panose="020B0604020202020204" pitchFamily="34" charset="0"/>
                <a:cs typeface="Arial" panose="020B0604020202020204" pitchFamily="34" charset="0"/>
              </a:rPr>
              <a:t>How can the model be truly nephrologist-led if other “entities” have to put in the capital to invest in the systems to make the transformation feasible and to assume risk?  </a:t>
            </a:r>
          </a:p>
          <a:p>
            <a:pPr lvl="0">
              <a:lnSpc>
                <a:spcPct val="120000"/>
              </a:lnSpc>
            </a:pPr>
            <a:r>
              <a:rPr lang="en-US" sz="3600" dirty="0">
                <a:latin typeface="Arial" panose="020B0604020202020204" pitchFamily="34" charset="0"/>
                <a:cs typeface="Arial" panose="020B0604020202020204" pitchFamily="34" charset="0"/>
              </a:rPr>
              <a:t>Could the model function as being led by clinicians only?  (E.g. all of the health professionals across the spectrum of kidney disease but none of the entities)</a:t>
            </a:r>
          </a:p>
          <a:p>
            <a:pPr lvl="0"/>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2200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Comprehensive Care Model Concept</a:t>
            </a:r>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a:latin typeface="Arial" panose="020B0604020202020204" pitchFamily="34" charset="0"/>
                <a:cs typeface="Arial" panose="020B0604020202020204" pitchFamily="34" charset="0"/>
              </a:rPr>
              <a:t>Integration across medical settings and disease phases, led by nephrologists serving as principal care providers, will improve care quality and patient outcomes in late-stage chronic kidney disease (CKD) through renal replacement therapy and/or end-of-life care.</a:t>
            </a:r>
          </a:p>
        </p:txBody>
      </p:sp>
    </p:spTree>
    <p:extLst>
      <p:ext uri="{BB962C8B-B14F-4D97-AF65-F5344CB8AC3E}">
        <p14:creationId xmlns:p14="http://schemas.microsoft.com/office/powerpoint/2010/main" val="222491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Comprehensive CKD Care Model Goals</a:t>
            </a:r>
          </a:p>
        </p:txBody>
      </p:sp>
      <p:sp>
        <p:nvSpPr>
          <p:cNvPr id="3" name="Content Placeholder 2"/>
          <p:cNvSpPr>
            <a:spLocks noGrp="1"/>
          </p:cNvSpPr>
          <p:nvPr>
            <p:ph idx="1"/>
          </p:nvPr>
        </p:nvSpPr>
        <p:spPr/>
        <p:txBody>
          <a:bodyPr>
            <a:normAutofit/>
          </a:bodyPr>
          <a:lstStyle/>
          <a:p>
            <a:r>
              <a:rPr lang="en-US" dirty="0">
                <a:latin typeface="Arial" panose="020B0604020202020204" pitchFamily="34" charset="0"/>
                <a:cs typeface="Arial" panose="020B0604020202020204" pitchFamily="34" charset="0"/>
              </a:rPr>
              <a:t>Span late-stage CKD, dialysis, transplant/post-transplant care, palliative care, and hospice/end-of-life care when appropriate</a:t>
            </a:r>
          </a:p>
          <a:p>
            <a:r>
              <a:rPr lang="en-US" dirty="0">
                <a:latin typeface="Arial" panose="020B0604020202020204" pitchFamily="34" charset="0"/>
                <a:cs typeface="Arial" panose="020B0604020202020204" pitchFamily="34" charset="0"/>
              </a:rPr>
              <a:t>Focus on managing and slowing the progression of kidney disease and other complex chronic conditions kidney patients commonly face</a:t>
            </a:r>
          </a:p>
          <a:p>
            <a:pPr lvl="0"/>
            <a:r>
              <a:rPr lang="en-US" dirty="0">
                <a:latin typeface="Arial" panose="020B0604020202020204" pitchFamily="34" charset="0"/>
                <a:cs typeface="Arial" panose="020B0604020202020204" pitchFamily="34" charset="0"/>
              </a:rPr>
              <a:t>Emphasize preparation for and management of care transitions by shared decision-making; improve patient satisfaction and patient outcomes; reduce costs</a:t>
            </a:r>
          </a:p>
        </p:txBody>
      </p:sp>
    </p:spTree>
    <p:extLst>
      <p:ext uri="{BB962C8B-B14F-4D97-AF65-F5344CB8AC3E}">
        <p14:creationId xmlns:p14="http://schemas.microsoft.com/office/powerpoint/2010/main" val="1889872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70075"/>
            <a:ext cx="10515600" cy="1325563"/>
          </a:xfrm>
        </p:spPr>
        <p:txBody>
          <a:bodyPr>
            <a:normAutofit fontScale="90000"/>
          </a:bodyPr>
          <a:lstStyle/>
          <a:p>
            <a:r>
              <a:rPr lang="en-US" dirty="0">
                <a:latin typeface="Arial" panose="020B0604020202020204" pitchFamily="34" charset="0"/>
                <a:cs typeface="Arial" panose="020B0604020202020204" pitchFamily="34" charset="0"/>
              </a:rPr>
              <a:t>Which providers should participate in a comprehensive CKD care delivery model?</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sz="3000" dirty="0">
                <a:latin typeface="Arial" panose="020B0604020202020204" pitchFamily="34" charset="0"/>
                <a:cs typeface="Arial" panose="020B0604020202020204" pitchFamily="34" charset="0"/>
              </a:rPr>
              <a:t>Nephrologists/Nephrology care team</a:t>
            </a:r>
          </a:p>
          <a:p>
            <a:r>
              <a:rPr lang="en-US" sz="3000" dirty="0">
                <a:latin typeface="Arial" panose="020B0604020202020204" pitchFamily="34" charset="0"/>
                <a:cs typeface="Arial" panose="020B0604020202020204" pitchFamily="34" charset="0"/>
              </a:rPr>
              <a:t>Flexibility concerning role of/transition from primary care physicians </a:t>
            </a:r>
          </a:p>
          <a:p>
            <a:pPr lvl="0"/>
            <a:r>
              <a:rPr lang="en-US" sz="3000" dirty="0">
                <a:latin typeface="Arial" panose="020B0604020202020204" pitchFamily="34" charset="0"/>
                <a:cs typeface="Arial" panose="020B0604020202020204" pitchFamily="34" charset="0"/>
              </a:rPr>
              <a:t>Other providers may include:</a:t>
            </a:r>
          </a:p>
          <a:p>
            <a:pPr lvl="1"/>
            <a:r>
              <a:rPr lang="en-US" sz="3000" dirty="0">
                <a:latin typeface="Arial" panose="020B0604020202020204" pitchFamily="34" charset="0"/>
                <a:cs typeface="Arial" panose="020B0604020202020204" pitchFamily="34" charset="0"/>
              </a:rPr>
              <a:t>Dialysis organizations</a:t>
            </a:r>
          </a:p>
          <a:p>
            <a:pPr lvl="1"/>
            <a:r>
              <a:rPr lang="en-US" sz="3000" dirty="0">
                <a:latin typeface="Arial" panose="020B0604020202020204" pitchFamily="34" charset="0"/>
                <a:cs typeface="Arial" panose="020B0604020202020204" pitchFamily="34" charset="0"/>
              </a:rPr>
              <a:t>Health systems </a:t>
            </a:r>
          </a:p>
          <a:p>
            <a:pPr lvl="2"/>
            <a:r>
              <a:rPr lang="en-US" sz="3000" dirty="0">
                <a:latin typeface="Arial" panose="020B0604020202020204" pitchFamily="34" charset="0"/>
                <a:cs typeface="Arial" panose="020B0604020202020204" pitchFamily="34" charset="0"/>
              </a:rPr>
              <a:t>Transplant centers</a:t>
            </a:r>
          </a:p>
          <a:p>
            <a:pPr lvl="2"/>
            <a:r>
              <a:rPr lang="en-US" sz="3000" dirty="0">
                <a:latin typeface="Arial" panose="020B0604020202020204" pitchFamily="34" charset="0"/>
                <a:cs typeface="Arial" panose="020B0604020202020204" pitchFamily="34" charset="0"/>
              </a:rPr>
              <a:t>Hospices</a:t>
            </a:r>
          </a:p>
          <a:p>
            <a:pPr lvl="1"/>
            <a:r>
              <a:rPr lang="en-US" sz="3000" dirty="0">
                <a:latin typeface="Arial" panose="020B0604020202020204" pitchFamily="34" charset="0"/>
                <a:cs typeface="Arial" panose="020B0604020202020204" pitchFamily="34" charset="0"/>
              </a:rPr>
              <a:t>Primary care providers (PCPs) </a:t>
            </a:r>
          </a:p>
          <a:p>
            <a:pPr lvl="1"/>
            <a:r>
              <a:rPr lang="en-US" sz="3000" dirty="0">
                <a:latin typeface="Arial" panose="020B0604020202020204" pitchFamily="34" charset="0"/>
                <a:cs typeface="Arial" panose="020B0604020202020204" pitchFamily="34" charset="0"/>
              </a:rPr>
              <a:t>Other specialists/physicians </a:t>
            </a:r>
          </a:p>
          <a:p>
            <a:pPr lvl="1"/>
            <a:r>
              <a:rPr lang="en-US" sz="3000" dirty="0">
                <a:latin typeface="Arial" panose="020B0604020202020204" pitchFamily="34" charset="0"/>
                <a:cs typeface="Arial" panose="020B0604020202020204" pitchFamily="34" charset="0"/>
              </a:rPr>
              <a:t>Pharmacy/lab/DME services others</a:t>
            </a:r>
          </a:p>
          <a:p>
            <a:pPr lvl="1"/>
            <a:r>
              <a:rPr lang="en-US" sz="3000" dirty="0">
                <a:latin typeface="Arial" panose="020B0604020202020204" pitchFamily="34" charset="0"/>
                <a:cs typeface="Arial" panose="020B0604020202020204" pitchFamily="34" charset="0"/>
              </a:rPr>
              <a:t>Post-acute care </a:t>
            </a:r>
          </a:p>
          <a:p>
            <a:pPr lvl="2"/>
            <a:r>
              <a:rPr lang="en-US" sz="3000" dirty="0">
                <a:latin typeface="Arial" panose="020B0604020202020204" pitchFamily="34" charset="0"/>
                <a:cs typeface="Arial" panose="020B0604020202020204" pitchFamily="34" charset="0"/>
              </a:rPr>
              <a:t>Home health services</a:t>
            </a:r>
          </a:p>
          <a:p>
            <a:pPr lvl="2"/>
            <a:r>
              <a:rPr lang="en-US" sz="3000" dirty="0">
                <a:latin typeface="Arial" panose="020B0604020202020204" pitchFamily="34" charset="0"/>
                <a:cs typeface="Arial" panose="020B0604020202020204" pitchFamily="34" charset="0"/>
              </a:rPr>
              <a:t>Nursing homes</a:t>
            </a:r>
          </a:p>
          <a:p>
            <a:endParaRPr lang="en-US" dirty="0"/>
          </a:p>
        </p:txBody>
      </p:sp>
    </p:spTree>
    <p:extLst>
      <p:ext uri="{BB962C8B-B14F-4D97-AF65-F5344CB8AC3E}">
        <p14:creationId xmlns:p14="http://schemas.microsoft.com/office/powerpoint/2010/main" val="1862638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5284" y="500062"/>
            <a:ext cx="10903766" cy="1325563"/>
          </a:xfrm>
        </p:spPr>
        <p:txBody>
          <a:bodyPr>
            <a:noAutofit/>
          </a:bodyPr>
          <a:lstStyle/>
          <a:p>
            <a:r>
              <a:rPr lang="en-US" sz="4000" dirty="0">
                <a:latin typeface="Arial" panose="020B0604020202020204" pitchFamily="34" charset="0"/>
                <a:cs typeface="Arial" panose="020B0604020202020204" pitchFamily="34" charset="0"/>
              </a:rPr>
              <a:t>What patient population(s) should be included in a comprehensive CKD care delivery model?</a:t>
            </a:r>
            <a:br>
              <a:rPr lang="en-US" sz="4000" dirty="0">
                <a:latin typeface="Arial" panose="020B0604020202020204" pitchFamily="34" charset="0"/>
                <a:cs typeface="Arial" panose="020B0604020202020204" pitchFamily="34" charset="0"/>
              </a:rPr>
            </a:br>
            <a:endParaRPr lang="en-US" sz="40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lvl="0"/>
            <a:r>
              <a:rPr lang="en-US" sz="2400" dirty="0">
                <a:latin typeface="Arial" panose="020B0604020202020204" pitchFamily="34" charset="0"/>
                <a:cs typeface="Arial" panose="020B0604020202020204" pitchFamily="34" charset="0"/>
              </a:rPr>
              <a:t>Suggest identifying candidates most likely to benefit using the eGFR 30/20/10 approach </a:t>
            </a:r>
          </a:p>
          <a:p>
            <a:pPr lvl="1"/>
            <a:r>
              <a:rPr lang="en-US" dirty="0">
                <a:latin typeface="Arial" panose="020B0604020202020204" pitchFamily="34" charset="0"/>
                <a:cs typeface="Arial" panose="020B0604020202020204" pitchFamily="34" charset="0"/>
              </a:rPr>
              <a:t>30 or below = handoff to nephrologist as principal care provider/enter model at the very latest </a:t>
            </a:r>
            <a:endParaRPr lang="en-US" sz="20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20 = nephrologist helps patients consider therapy options for RRT</a:t>
            </a:r>
            <a:endParaRPr lang="en-US" sz="20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10 = nephrologist helps patients select RRT option or conservative care</a:t>
            </a:r>
          </a:p>
          <a:p>
            <a:r>
              <a:rPr lang="en-US" sz="2400" dirty="0">
                <a:latin typeface="Arial" panose="020B0604020202020204" pitchFamily="34" charset="0"/>
                <a:cs typeface="Arial" panose="020B0604020202020204" pitchFamily="34" charset="0"/>
              </a:rPr>
              <a:t>Key questions:  How best to serve patients with native kidney disease and the pediatric population?</a:t>
            </a:r>
          </a:p>
          <a:p>
            <a:endParaRPr lang="en-US" dirty="0"/>
          </a:p>
        </p:txBody>
      </p:sp>
    </p:spTree>
    <p:extLst>
      <p:ext uri="{BB962C8B-B14F-4D97-AF65-F5344CB8AC3E}">
        <p14:creationId xmlns:p14="http://schemas.microsoft.com/office/powerpoint/2010/main" val="3863707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58875"/>
          </a:xfrm>
        </p:spPr>
        <p:txBody>
          <a:bodyPr>
            <a:normAutofit fontScale="90000"/>
          </a:bodyPr>
          <a:lstStyle/>
          <a:p>
            <a:r>
              <a:rPr lang="en-US" dirty="0">
                <a:latin typeface="Arial" panose="020B0604020202020204" pitchFamily="34" charset="0"/>
                <a:cs typeface="Arial" panose="020B0604020202020204" pitchFamily="34" charset="0"/>
              </a:rPr>
              <a:t>What is the relationship/role of primary care physician?</a:t>
            </a:r>
            <a:br>
              <a:rPr lang="en-US" dirty="0"/>
            </a:br>
            <a:endParaRPr lang="en-US" dirty="0"/>
          </a:p>
        </p:txBody>
      </p:sp>
      <p:sp>
        <p:nvSpPr>
          <p:cNvPr id="3" name="Content Placeholder 2"/>
          <p:cNvSpPr>
            <a:spLocks noGrp="1"/>
          </p:cNvSpPr>
          <p:nvPr>
            <p:ph idx="1"/>
          </p:nvPr>
        </p:nvSpPr>
        <p:spPr/>
        <p:txBody>
          <a:bodyPr>
            <a:normAutofit/>
          </a:bodyPr>
          <a:lstStyle/>
          <a:p>
            <a:r>
              <a:rPr lang="en-US" dirty="0">
                <a:latin typeface="Arial" panose="020B0604020202020204" pitchFamily="34" charset="0"/>
                <a:cs typeface="Arial" panose="020B0604020202020204" pitchFamily="34" charset="0"/>
              </a:rPr>
              <a:t>Access to high-quality primary care services is integral </a:t>
            </a:r>
          </a:p>
          <a:p>
            <a:r>
              <a:rPr lang="en-US" dirty="0">
                <a:latin typeface="Arial" panose="020B0604020202020204" pitchFamily="34" charset="0"/>
                <a:cs typeface="Arial" panose="020B0604020202020204" pitchFamily="34" charset="0"/>
              </a:rPr>
              <a:t>Timing of this transition depends on preferences of physicians involved</a:t>
            </a:r>
          </a:p>
          <a:p>
            <a:r>
              <a:rPr lang="en-US" dirty="0">
                <a:latin typeface="Arial" panose="020B0604020202020204" pitchFamily="34" charset="0"/>
                <a:cs typeface="Arial" panose="020B0604020202020204" pitchFamily="34" charset="0"/>
              </a:rPr>
              <a:t>Individual patient needs and conditions, not reflected in an </a:t>
            </a:r>
            <a:r>
              <a:rPr lang="en-US" dirty="0" err="1">
                <a:latin typeface="Arial" panose="020B0604020202020204" pitchFamily="34" charset="0"/>
                <a:cs typeface="Arial" panose="020B0604020202020204" pitchFamily="34" charset="0"/>
              </a:rPr>
              <a:t>eGFR</a:t>
            </a:r>
            <a:r>
              <a:rPr lang="en-US" dirty="0">
                <a:latin typeface="Arial" panose="020B0604020202020204" pitchFamily="34" charset="0"/>
                <a:cs typeface="Arial" panose="020B0604020202020204" pitchFamily="34" charset="0"/>
              </a:rPr>
              <a:t>, should guide such a transition</a:t>
            </a:r>
          </a:p>
          <a:p>
            <a:r>
              <a:rPr lang="en-US" dirty="0">
                <a:latin typeface="Arial" panose="020B0604020202020204" pitchFamily="34" charset="0"/>
                <a:cs typeface="Arial" panose="020B0604020202020204" pitchFamily="34" charset="0"/>
              </a:rPr>
              <a:t>Model should allow flexibility in design to permit adaptation for patient needs and preferences, and local practice patterns and resource allocation</a:t>
            </a:r>
          </a:p>
        </p:txBody>
      </p:sp>
    </p:spTree>
    <p:extLst>
      <p:ext uri="{BB962C8B-B14F-4D97-AF65-F5344CB8AC3E}">
        <p14:creationId xmlns:p14="http://schemas.microsoft.com/office/powerpoint/2010/main" val="330851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3006" y="365125"/>
            <a:ext cx="11467750" cy="1325563"/>
          </a:xfrm>
        </p:spPr>
        <p:txBody>
          <a:bodyPr>
            <a:normAutofit fontScale="90000"/>
          </a:bodyPr>
          <a:lstStyle/>
          <a:p>
            <a:r>
              <a:rPr lang="en-US" dirty="0">
                <a:latin typeface="Arial" panose="020B0604020202020204" pitchFamily="34" charset="0"/>
                <a:cs typeface="Arial" panose="020B0604020202020204" pitchFamily="34" charset="0"/>
              </a:rPr>
              <a:t>What are the patient care needs that a comprehensive CKD care model should address?  </a:t>
            </a:r>
          </a:p>
        </p:txBody>
      </p:sp>
      <p:sp>
        <p:nvSpPr>
          <p:cNvPr id="3" name="Content Placeholder 2"/>
          <p:cNvSpPr>
            <a:spLocks noGrp="1"/>
          </p:cNvSpPr>
          <p:nvPr>
            <p:ph idx="1"/>
          </p:nvPr>
        </p:nvSpPr>
        <p:spPr>
          <a:xfrm>
            <a:off x="838200" y="1892737"/>
            <a:ext cx="10515600" cy="4351338"/>
          </a:xfrm>
        </p:spPr>
        <p:txBody>
          <a:bodyPr/>
          <a:lstStyle/>
          <a:p>
            <a:pPr lvl="0"/>
            <a:r>
              <a:rPr lang="en-US" dirty="0">
                <a:latin typeface="Arial" panose="020B0604020202020204" pitchFamily="34" charset="0"/>
                <a:cs typeface="Arial" panose="020B0604020202020204" pitchFamily="34" charset="0"/>
              </a:rPr>
              <a:t>Nephrologists as “principal care providers” would:</a:t>
            </a:r>
            <a:endParaRPr lang="en-US" sz="24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Understand the totality of their patients’ care regardless of provider</a:t>
            </a:r>
            <a:endParaRPr lang="en-US" sz="20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Provide care coordination – supervising/arranging interactions with other care providers </a:t>
            </a:r>
            <a:endParaRPr lang="en-US" sz="20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Manage all transitions of care (CKD&gt;dialysis, CKD/dialysis &gt;conservative management, CKD/dialysis&gt;transplant, transplant &gt;dialysis, &gt;end-of-life) </a:t>
            </a:r>
            <a:endParaRPr lang="en-US" sz="20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Individualize care and help patients achieve health and life goals (including transplantation and employment)</a:t>
            </a:r>
            <a:endParaRPr lang="en-US" sz="20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014417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1525" y="-82550"/>
            <a:ext cx="10515600" cy="1325563"/>
          </a:xfrm>
        </p:spPr>
        <p:txBody>
          <a:bodyPr/>
          <a:lstStyle/>
          <a:p>
            <a:r>
              <a:rPr lang="en-US" dirty="0">
                <a:latin typeface="Arial" panose="020B0604020202020204" pitchFamily="34" charset="0"/>
                <a:cs typeface="Arial" panose="020B0604020202020204" pitchFamily="34" charset="0"/>
              </a:rPr>
              <a:t>Patient Care Needs </a:t>
            </a:r>
            <a:r>
              <a:rPr lang="en-US" i="1" dirty="0">
                <a:latin typeface="Arial" panose="020B0604020202020204" pitchFamily="34" charset="0"/>
                <a:cs typeface="Arial" panose="020B0604020202020204" pitchFamily="34" charset="0"/>
              </a:rPr>
              <a:t>continued</a:t>
            </a:r>
          </a:p>
        </p:txBody>
      </p:sp>
      <p:sp>
        <p:nvSpPr>
          <p:cNvPr id="3" name="Content Placeholder 2"/>
          <p:cNvSpPr>
            <a:spLocks noGrp="1"/>
          </p:cNvSpPr>
          <p:nvPr>
            <p:ph idx="1"/>
          </p:nvPr>
        </p:nvSpPr>
        <p:spPr>
          <a:xfrm>
            <a:off x="771525" y="1635124"/>
            <a:ext cx="10515600" cy="4648229"/>
          </a:xfrm>
        </p:spPr>
        <p:txBody>
          <a:bodyPr>
            <a:normAutofit/>
          </a:bodyPr>
          <a:lstStyle/>
          <a:p>
            <a:pPr lvl="0"/>
            <a:r>
              <a:rPr lang="en-US" dirty="0">
                <a:latin typeface="Arial" panose="020B0604020202020204" pitchFamily="34" charset="0"/>
                <a:cs typeface="Arial" panose="020B0604020202020204" pitchFamily="34" charset="0"/>
              </a:rPr>
              <a:t>Nephrology team would provide/arrange and be responsible for variety of services</a:t>
            </a:r>
            <a:endParaRPr lang="en-US" sz="24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Delivery of patients’ education for all treatment options</a:t>
            </a:r>
            <a:endParaRPr lang="en-US" sz="20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Development of a patient care plan with patient and family input, including palliative/advanced care planning </a:t>
            </a:r>
            <a:endParaRPr lang="en-US" sz="20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Medication management reconciliation (including avoiding nephrotoxic drugs)</a:t>
            </a:r>
            <a:endParaRPr lang="en-US" sz="20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BP control, blood sugar control, bone and mineral/metabolic management, volume management, and cardiovascular risk management  </a:t>
            </a:r>
            <a:endParaRPr lang="en-US" sz="20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Symptoms management</a:t>
            </a:r>
          </a:p>
          <a:p>
            <a:pPr lvl="1"/>
            <a:r>
              <a:rPr lang="en-US" dirty="0">
                <a:latin typeface="Arial" panose="020B0604020202020204" pitchFamily="34" charset="0"/>
                <a:cs typeface="Arial" panose="020B0604020202020204" pitchFamily="34" charset="0"/>
              </a:rPr>
              <a:t>Other</a:t>
            </a:r>
          </a:p>
          <a:p>
            <a:endParaRPr lang="en-US" dirty="0"/>
          </a:p>
        </p:txBody>
      </p:sp>
    </p:spTree>
    <p:extLst>
      <p:ext uri="{BB962C8B-B14F-4D97-AF65-F5344CB8AC3E}">
        <p14:creationId xmlns:p14="http://schemas.microsoft.com/office/powerpoint/2010/main" val="194605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itchFamily="34" charset="0"/>
                <a:cs typeface="Arial" pitchFamily="34" charset="0"/>
              </a:rPr>
              <a:t>Patient</a:t>
            </a:r>
            <a:r>
              <a:rPr lang="en-US" dirty="0"/>
              <a:t> </a:t>
            </a:r>
            <a:r>
              <a:rPr lang="en-US" dirty="0">
                <a:latin typeface="Arial" pitchFamily="34" charset="0"/>
                <a:cs typeface="Arial" pitchFamily="34" charset="0"/>
              </a:rPr>
              <a:t>Care Needs </a:t>
            </a:r>
            <a:r>
              <a:rPr lang="en-US" i="1" dirty="0">
                <a:latin typeface="Arial" pitchFamily="34" charset="0"/>
                <a:cs typeface="Arial" pitchFamily="34" charset="0"/>
              </a:rPr>
              <a:t>continued</a:t>
            </a:r>
            <a:endParaRPr lang="en-US" dirty="0">
              <a:latin typeface="Arial" pitchFamily="34" charset="0"/>
              <a:cs typeface="Arial" pitchFamily="34" charset="0"/>
            </a:endParaRPr>
          </a:p>
        </p:txBody>
      </p:sp>
      <p:sp>
        <p:nvSpPr>
          <p:cNvPr id="3" name="Content Placeholder 2"/>
          <p:cNvSpPr>
            <a:spLocks noGrp="1"/>
          </p:cNvSpPr>
          <p:nvPr>
            <p:ph idx="1"/>
          </p:nvPr>
        </p:nvSpPr>
        <p:spPr/>
        <p:txBody>
          <a:bodyPr/>
          <a:lstStyle/>
          <a:p>
            <a:r>
              <a:rPr lang="en-US" dirty="0">
                <a:latin typeface="Arial" panose="020B0604020202020204" pitchFamily="34" charset="0"/>
                <a:cs typeface="Arial" panose="020B0604020202020204" pitchFamily="34" charset="0"/>
              </a:rPr>
              <a:t>Non-nephrology care needs could include:</a:t>
            </a:r>
            <a:endParaRPr lang="en-US" sz="24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Dietary counseling </a:t>
            </a:r>
            <a:endParaRPr lang="en-US" sz="20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General primary care – which could also be provided directly by some models, if they so choose </a:t>
            </a:r>
          </a:p>
          <a:p>
            <a:pPr lvl="1"/>
            <a:r>
              <a:rPr lang="en-US" dirty="0">
                <a:latin typeface="Arial" panose="020B0604020202020204" pitchFamily="34" charset="0"/>
                <a:cs typeface="Arial" panose="020B0604020202020204" pitchFamily="34" charset="0"/>
              </a:rPr>
              <a:t>Other specialty care as needed (e.g. cardiology, endocrinology) </a:t>
            </a:r>
            <a:endParaRPr lang="en-US" sz="20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Palliative care </a:t>
            </a:r>
          </a:p>
          <a:p>
            <a:pPr lvl="1"/>
            <a:r>
              <a:rPr lang="en-US" dirty="0">
                <a:latin typeface="Arial" panose="020B0604020202020204" pitchFamily="34" charset="0"/>
                <a:cs typeface="Arial" panose="020B0604020202020204" pitchFamily="34" charset="0"/>
              </a:rPr>
              <a:t>Hospice care</a:t>
            </a:r>
            <a:endParaRPr lang="en-US" sz="20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Social/financial support services </a:t>
            </a:r>
            <a:endParaRPr lang="en-US" sz="20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Surgical care (e.g. vascular access placement/issues, transplantation) </a:t>
            </a:r>
            <a:endParaRPr lang="en-US" sz="2000"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Transplant evaluation/transplant pre-and post-care</a:t>
            </a:r>
            <a:endParaRPr lang="en-US" sz="20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3990343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1020</TotalTime>
  <Words>1277</Words>
  <Application>Microsoft Office PowerPoint</Application>
  <PresentationFormat>Widescreen</PresentationFormat>
  <Paragraphs>112</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CKD Comprehensive Care  Delivery Model</vt:lpstr>
      <vt:lpstr>Comprehensive Care Model Concept</vt:lpstr>
      <vt:lpstr>Comprehensive CKD Care Model Goals</vt:lpstr>
      <vt:lpstr>Which providers should participate in a comprehensive CKD care delivery model? </vt:lpstr>
      <vt:lpstr>What patient population(s) should be included in a comprehensive CKD care delivery model? </vt:lpstr>
      <vt:lpstr>What is the relationship/role of primary care physician? </vt:lpstr>
      <vt:lpstr>What are the patient care needs that a comprehensive CKD care model should address?  </vt:lpstr>
      <vt:lpstr>Patient Care Needs continued</vt:lpstr>
      <vt:lpstr>Patient Care Needs continued</vt:lpstr>
      <vt:lpstr>Which patients would be feasible to include in a comprehensive CKD care delivery model? </vt:lpstr>
      <vt:lpstr>Physician Payment Models</vt:lpstr>
      <vt:lpstr>What metrics might be included? </vt:lpstr>
      <vt:lpstr>Additional/Oversight metrics</vt:lpstr>
      <vt:lpstr>Many Questions Remain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CKD Comprehensive Care  Delivery Model</dc:title>
  <dc:creator>David White</dc:creator>
  <cp:lastModifiedBy>David White</cp:lastModifiedBy>
  <cp:revision>50</cp:revision>
  <cp:lastPrinted>2018-02-23T19:32:32Z</cp:lastPrinted>
  <dcterms:created xsi:type="dcterms:W3CDTF">2017-01-27T20:36:41Z</dcterms:created>
  <dcterms:modified xsi:type="dcterms:W3CDTF">2018-03-01T14:56:43Z</dcterms:modified>
</cp:coreProperties>
</file>